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1577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023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570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2082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4475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5720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0658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785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978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3639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3723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903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713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317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354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432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294DA-4A58-47A9-9A7D-ECFC847DFB23}" type="datetimeFigureOut">
              <a:rPr lang="zh-TW" altLang="en-US" smtClean="0"/>
              <a:t>2015/5/7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E01EB2E-737B-46F5-86B2-DA90F1FE0F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71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z="6000" dirty="0"/>
              <a:t>Pejoration and </a:t>
            </a:r>
            <a:r>
              <a:rPr lang="en-US" altLang="zh-TW" sz="6000" dirty="0" smtClean="0"/>
              <a:t>Amelioration</a:t>
            </a:r>
            <a:endParaRPr lang="zh-TW" altLang="en-US" sz="60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sz="2500" dirty="0" smtClean="0"/>
              <a:t>Kimi Kuo &amp; Vivian Lin</a:t>
            </a:r>
            <a:endParaRPr lang="zh-TW" altLang="en-US" sz="2500" dirty="0"/>
          </a:p>
        </p:txBody>
      </p:sp>
    </p:spTree>
    <p:extLst>
      <p:ext uri="{BB962C8B-B14F-4D97-AF65-F5344CB8AC3E}">
        <p14:creationId xmlns:p14="http://schemas.microsoft.com/office/powerpoint/2010/main" val="3489024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5000" dirty="0" smtClean="0"/>
              <a:t>Pejoration</a:t>
            </a:r>
            <a:endParaRPr lang="zh-TW" altLang="en-US" sz="5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3600" dirty="0" smtClean="0"/>
              <a:t>The downgrading or depreciation of a word's meaning, as when a word with a positive sense develops a negative </a:t>
            </a:r>
          </a:p>
          <a:p>
            <a:endParaRPr lang="en-US" altLang="zh-TW" dirty="0" smtClean="0"/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7762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5000" dirty="0" smtClean="0"/>
              <a:t>Pejoration</a:t>
            </a:r>
            <a:endParaRPr lang="zh-TW" altLang="en-US" sz="5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7334" y="1684071"/>
            <a:ext cx="2799962" cy="3880773"/>
          </a:xfrm>
        </p:spPr>
        <p:txBody>
          <a:bodyPr>
            <a:noAutofit/>
          </a:bodyPr>
          <a:lstStyle/>
          <a:p>
            <a:r>
              <a:rPr lang="en-US" altLang="zh-TW" sz="4000" dirty="0" smtClean="0"/>
              <a:t>Silly</a:t>
            </a:r>
            <a:endParaRPr lang="en-US" altLang="zh-TW" sz="4000" dirty="0" smtClean="0"/>
          </a:p>
          <a:p>
            <a:r>
              <a:rPr lang="en-US" altLang="zh-TW" sz="4000" dirty="0" smtClean="0"/>
              <a:t>Knave</a:t>
            </a:r>
          </a:p>
          <a:p>
            <a:r>
              <a:rPr lang="en-US" altLang="zh-TW" sz="4000" dirty="0"/>
              <a:t>Censure</a:t>
            </a:r>
          </a:p>
          <a:p>
            <a:r>
              <a:rPr lang="en-US" altLang="zh-TW" sz="4000" dirty="0" smtClean="0"/>
              <a:t>Boor</a:t>
            </a:r>
            <a:endParaRPr lang="en-US" altLang="zh-TW" sz="4000" dirty="0" smtClean="0"/>
          </a:p>
          <a:p>
            <a:r>
              <a:rPr lang="en-US" altLang="zh-TW" sz="4000" dirty="0" smtClean="0"/>
              <a:t>Vulgar</a:t>
            </a:r>
            <a:endParaRPr lang="en-US" altLang="zh-TW" sz="4000" dirty="0" smtClean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533362" y="1684071"/>
            <a:ext cx="4740639" cy="4690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altLang="zh-TW" sz="4000" dirty="0" smtClean="0"/>
              <a:t>Notorious</a:t>
            </a:r>
            <a:endParaRPr lang="en-US" altLang="zh-TW" sz="4000" dirty="0" smtClean="0"/>
          </a:p>
          <a:p>
            <a:r>
              <a:rPr lang="en-US" altLang="zh-TW" sz="4000" dirty="0" smtClean="0"/>
              <a:t>Awful</a:t>
            </a:r>
          </a:p>
          <a:p>
            <a:r>
              <a:rPr lang="en-US" altLang="zh-TW" sz="4000" dirty="0" smtClean="0"/>
              <a:t>Wench</a:t>
            </a:r>
          </a:p>
          <a:p>
            <a:r>
              <a:rPr lang="en-US" altLang="zh-TW" sz="4000" dirty="0" smtClean="0"/>
              <a:t>Hussy</a:t>
            </a:r>
          </a:p>
          <a:p>
            <a:r>
              <a:rPr lang="en-US" altLang="zh-TW" sz="4000" dirty="0" smtClean="0"/>
              <a:t>Mistress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2917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5000" dirty="0" smtClean="0"/>
              <a:t>Amelioration</a:t>
            </a:r>
            <a:endParaRPr kumimoji="1" lang="zh-TW" altLang="en-US" sz="5000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 A type of semantic change that happens when a word’s meaning improves or becomes more positive over </a:t>
            </a:r>
            <a:r>
              <a:rPr lang="en-US" altLang="zh-TW" sz="3600" dirty="0" smtClean="0"/>
              <a:t>time.</a:t>
            </a:r>
            <a:endParaRPr kumimoji="1"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706736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5000" dirty="0" smtClean="0"/>
              <a:t>Amelioration</a:t>
            </a:r>
            <a:endParaRPr kumimoji="1" lang="zh-TW" altLang="en-US" sz="5000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677334" y="1700011"/>
            <a:ext cx="4770429" cy="43413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2500" dirty="0" smtClean="0"/>
              <a:t>Praise</a:t>
            </a:r>
          </a:p>
          <a:p>
            <a:r>
              <a:rPr lang="en-US" altLang="zh-TW" sz="2500" dirty="0" smtClean="0"/>
              <a:t>appraise </a:t>
            </a:r>
          </a:p>
          <a:p>
            <a:r>
              <a:rPr lang="en-US" altLang="zh-TW" sz="2500" dirty="0" smtClean="0"/>
              <a:t>glorify (a god or saint)</a:t>
            </a:r>
          </a:p>
          <a:p>
            <a:pPr marL="0" indent="0">
              <a:buNone/>
            </a:pPr>
            <a:r>
              <a:rPr kumimoji="1" lang="en-US" altLang="zh-TW" sz="2500" dirty="0" smtClean="0"/>
              <a:t>    ; </a:t>
            </a:r>
            <a:r>
              <a:rPr lang="en-US" altLang="zh-TW" sz="2500" dirty="0" smtClean="0"/>
              <a:t>express a favorable    </a:t>
            </a:r>
            <a:br>
              <a:rPr lang="en-US" altLang="zh-TW" sz="2500" dirty="0" smtClean="0"/>
            </a:br>
            <a:r>
              <a:rPr lang="en-US" altLang="zh-TW" sz="2500" dirty="0" smtClean="0"/>
              <a:t>    judgment</a:t>
            </a:r>
          </a:p>
          <a:p>
            <a:pPr marL="0" indent="0">
              <a:buNone/>
            </a:pPr>
            <a:endParaRPr kumimoji="1" lang="en-US" altLang="zh-TW" sz="2500" dirty="0"/>
          </a:p>
          <a:p>
            <a:pPr marL="0" indent="0">
              <a:buNone/>
            </a:pPr>
            <a:r>
              <a:rPr kumimoji="1" lang="en-US" altLang="zh-TW" sz="2500" dirty="0" smtClean="0"/>
              <a:t>Anglo-French:  </a:t>
            </a:r>
            <a:r>
              <a:rPr lang="en-US" altLang="zh-TW" sz="2500" dirty="0" err="1" smtClean="0"/>
              <a:t>preiser</a:t>
            </a:r>
            <a:endParaRPr lang="en-US" altLang="zh-TW" sz="2500" dirty="0"/>
          </a:p>
          <a:p>
            <a:pPr marL="0" indent="0">
              <a:buNone/>
            </a:pPr>
            <a:r>
              <a:rPr kumimoji="1" lang="en-US" altLang="zh-TW" sz="2500" dirty="0" smtClean="0"/>
              <a:t>Middle English: </a:t>
            </a:r>
            <a:r>
              <a:rPr lang="en-US" altLang="zh-TW" sz="2500" dirty="0" err="1" smtClean="0"/>
              <a:t>preisen</a:t>
            </a:r>
            <a:endParaRPr lang="en-US" altLang="zh-TW" sz="2500" dirty="0" smtClean="0"/>
          </a:p>
          <a:p>
            <a:pPr marL="0" indent="0">
              <a:buNone/>
            </a:pPr>
            <a:r>
              <a:rPr lang="en-US" altLang="zh-TW" sz="2500" dirty="0" smtClean="0"/>
              <a:t>First known use in 13th century</a:t>
            </a:r>
            <a:endParaRPr lang="en-US" altLang="zh-TW" sz="2500" dirty="0"/>
          </a:p>
        </p:txBody>
      </p:sp>
      <p:sp>
        <p:nvSpPr>
          <p:cNvPr id="8" name="內容版面配置區 2"/>
          <p:cNvSpPr txBox="1">
            <a:spLocks noGrp="1"/>
          </p:cNvSpPr>
          <p:nvPr>
            <p:ph sz="half" idx="2"/>
          </p:nvPr>
        </p:nvSpPr>
        <p:spPr>
          <a:xfrm>
            <a:off x="4919730" y="1700011"/>
            <a:ext cx="4354274" cy="4341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500" dirty="0" smtClean="0"/>
              <a:t>Pretty</a:t>
            </a:r>
          </a:p>
          <a:p>
            <a:r>
              <a:rPr lang="en-US" altLang="zh-TW" sz="2500" dirty="0" smtClean="0"/>
              <a:t>cunning, skillful, artful,</a:t>
            </a:r>
          </a:p>
          <a:p>
            <a:pPr marL="0" indent="0">
              <a:buNone/>
            </a:pPr>
            <a:r>
              <a:rPr lang="en-US" altLang="zh-TW" sz="2500" dirty="0" smtClean="0"/>
              <a:t>    wily, astute (OE)</a:t>
            </a:r>
          </a:p>
          <a:p>
            <a:r>
              <a:rPr lang="en-US" altLang="zh-TW" sz="2500" dirty="0" smtClean="0"/>
              <a:t>manly, gallant </a:t>
            </a:r>
          </a:p>
          <a:p>
            <a:r>
              <a:rPr lang="en-US" altLang="zh-TW" sz="2500" dirty="0" smtClean="0"/>
              <a:t>attractive, skillfully made</a:t>
            </a:r>
          </a:p>
          <a:p>
            <a:r>
              <a:rPr lang="en-US" altLang="zh-TW" sz="2500" dirty="0"/>
              <a:t>f</a:t>
            </a:r>
            <a:r>
              <a:rPr lang="en-US" altLang="zh-TW" sz="2500" dirty="0" smtClean="0"/>
              <a:t>ine </a:t>
            </a:r>
          </a:p>
          <a:p>
            <a:r>
              <a:rPr lang="en-US" altLang="zh-TW" sz="2500" dirty="0" smtClean="0"/>
              <a:t>beautiful in a slight way</a:t>
            </a:r>
            <a:endParaRPr kumimoji="1" lang="zh-TW" altLang="en-US" sz="2500" dirty="0"/>
          </a:p>
        </p:txBody>
      </p:sp>
    </p:spTree>
    <p:extLst>
      <p:ext uri="{BB962C8B-B14F-4D97-AF65-F5344CB8AC3E}">
        <p14:creationId xmlns:p14="http://schemas.microsoft.com/office/powerpoint/2010/main" val="105220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5000" dirty="0" smtClean="0"/>
              <a:t>Amelioration</a:t>
            </a:r>
            <a:endParaRPr kumimoji="1" lang="zh-TW" altLang="en-US" sz="5000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2500" dirty="0" smtClean="0"/>
              <a:t>Knight</a:t>
            </a:r>
          </a:p>
          <a:p>
            <a:r>
              <a:rPr lang="en-US" altLang="zh-TW" sz="2500" dirty="0" smtClean="0"/>
              <a:t>boy, youth, servant, attendant(OE: </a:t>
            </a:r>
            <a:r>
              <a:rPr lang="en-US" altLang="zh-TW" sz="2500" dirty="0" err="1" smtClean="0"/>
              <a:t>cniht</a:t>
            </a:r>
            <a:r>
              <a:rPr lang="en-US" altLang="zh-TW" sz="2500" dirty="0" smtClean="0"/>
              <a:t>)</a:t>
            </a:r>
          </a:p>
          <a:p>
            <a:r>
              <a:rPr lang="en-US" altLang="zh-TW" sz="2500" dirty="0" smtClean="0"/>
              <a:t>military follower of a king or other superior</a:t>
            </a:r>
          </a:p>
          <a:p>
            <a:pPr marL="0" indent="0">
              <a:buNone/>
            </a:pPr>
            <a:r>
              <a:rPr lang="en-US" altLang="zh-TW" sz="2500" dirty="0" smtClean="0"/>
              <a:t>   (the Hundred Years War)</a:t>
            </a:r>
          </a:p>
          <a:p>
            <a:r>
              <a:rPr lang="en-US" altLang="zh-TW" sz="2500" dirty="0" smtClean="0"/>
              <a:t>a rank in the nobility</a:t>
            </a:r>
            <a:endParaRPr kumimoji="1" lang="zh-TW" altLang="en-US" sz="2500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2500" dirty="0" smtClean="0"/>
              <a:t>Earl</a:t>
            </a:r>
          </a:p>
          <a:p>
            <a:r>
              <a:rPr lang="en-US" altLang="zh-TW" sz="2500" dirty="0" smtClean="0"/>
              <a:t>a warrior, a brave man</a:t>
            </a:r>
          </a:p>
          <a:p>
            <a:r>
              <a:rPr lang="en-US" altLang="zh-TW" sz="2500" dirty="0"/>
              <a:t>n</a:t>
            </a:r>
            <a:r>
              <a:rPr lang="en-US" altLang="zh-TW" sz="2500" dirty="0" smtClean="0"/>
              <a:t>obleman/count</a:t>
            </a:r>
          </a:p>
          <a:p>
            <a:endParaRPr lang="en-US" altLang="zh-TW" sz="2500" dirty="0" smtClean="0"/>
          </a:p>
          <a:p>
            <a:pPr marL="0" indent="0">
              <a:buNone/>
            </a:pPr>
            <a:r>
              <a:rPr lang="en-US" altLang="zh-TW" sz="2500" dirty="0" smtClean="0"/>
              <a:t>OE: </a:t>
            </a:r>
            <a:r>
              <a:rPr lang="en-US" altLang="zh-TW" sz="2500" dirty="0" err="1" smtClean="0"/>
              <a:t>eorl</a:t>
            </a:r>
            <a:r>
              <a:rPr lang="en-US" altLang="zh-TW" sz="2500" dirty="0" smtClean="0"/>
              <a:t> </a:t>
            </a:r>
          </a:p>
          <a:p>
            <a:pPr marL="0" indent="0">
              <a:buNone/>
            </a:pPr>
            <a:r>
              <a:rPr lang="en-US" altLang="zh-TW" sz="2500" dirty="0" smtClean="0"/>
              <a:t>Middle English: </a:t>
            </a:r>
            <a:r>
              <a:rPr lang="en-US" altLang="zh-TW" sz="2500" dirty="0" err="1" smtClean="0"/>
              <a:t>erl</a:t>
            </a:r>
            <a:endParaRPr lang="en-US" altLang="zh-TW" sz="2500" dirty="0" smtClean="0"/>
          </a:p>
          <a:p>
            <a:pPr marL="0" indent="0">
              <a:buNone/>
            </a:pPr>
            <a:r>
              <a:rPr lang="en-US" altLang="zh-TW" sz="2500" dirty="0" smtClean="0"/>
              <a:t>*Old Norse: jarl</a:t>
            </a:r>
          </a:p>
          <a:p>
            <a:pPr marL="0" indent="0">
              <a:buNone/>
            </a:pPr>
            <a:r>
              <a:rPr lang="en-US" altLang="zh-TW" sz="2500" dirty="0" smtClean="0"/>
              <a:t>First known </a:t>
            </a:r>
            <a:r>
              <a:rPr lang="en-US" altLang="zh-TW" sz="2500" dirty="0"/>
              <a:t>u</a:t>
            </a:r>
            <a:r>
              <a:rPr lang="en-US" altLang="zh-TW" sz="2500" dirty="0" smtClean="0"/>
              <a:t>se in 12th century</a:t>
            </a:r>
            <a:endParaRPr lang="en-US" altLang="zh-TW" sz="2500" dirty="0"/>
          </a:p>
          <a:p>
            <a:pPr marL="0" indent="0">
              <a:buNone/>
            </a:pP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7841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500129" y="276916"/>
            <a:ext cx="8229600" cy="1143000"/>
          </a:xfrm>
        </p:spPr>
        <p:txBody>
          <a:bodyPr/>
          <a:lstStyle/>
          <a:p>
            <a:r>
              <a:rPr lang="en-US" altLang="zh-TW" sz="5000" dirty="0" smtClean="0"/>
              <a:t>Amelioration</a:t>
            </a:r>
            <a:endParaRPr kumimoji="1" lang="zh-TW" altLang="en-US" sz="5000" dirty="0"/>
          </a:p>
        </p:txBody>
      </p:sp>
      <p:sp>
        <p:nvSpPr>
          <p:cNvPr id="6" name="內容版面配置區 4"/>
          <p:cNvSpPr>
            <a:spLocks noGrp="1"/>
          </p:cNvSpPr>
          <p:nvPr>
            <p:ph idx="1"/>
          </p:nvPr>
        </p:nvSpPr>
        <p:spPr>
          <a:xfrm>
            <a:off x="500129" y="1209025"/>
            <a:ext cx="9055996" cy="48826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2500" dirty="0"/>
              <a:t>Nice</a:t>
            </a:r>
          </a:p>
          <a:p>
            <a:r>
              <a:rPr lang="en-US" altLang="zh-TW" sz="2500" dirty="0"/>
              <a:t>careless, clumsy; weak; poor, needy; simple, stupid, silly, foolish (OF)</a:t>
            </a:r>
          </a:p>
          <a:p>
            <a:r>
              <a:rPr lang="en-US" altLang="zh-TW" sz="2500" dirty="0"/>
              <a:t>foolish, stupid, senseless                   </a:t>
            </a:r>
            <a:r>
              <a:rPr lang="en-US" altLang="zh-TW" sz="2500" dirty="0">
                <a:sym typeface="Wingdings"/>
              </a:rPr>
              <a:t> simple</a:t>
            </a:r>
            <a:endParaRPr lang="en-US" altLang="zh-TW" sz="2500" dirty="0"/>
          </a:p>
          <a:p>
            <a:r>
              <a:rPr lang="en-US" altLang="zh-TW" sz="2500" dirty="0"/>
              <a:t>Timid</a:t>
            </a:r>
          </a:p>
          <a:p>
            <a:r>
              <a:rPr lang="en-US" altLang="zh-TW" sz="2500" dirty="0"/>
              <a:t>fussy, fastidious</a:t>
            </a:r>
          </a:p>
          <a:p>
            <a:r>
              <a:rPr lang="en-US" altLang="zh-TW" sz="2500" dirty="0"/>
              <a:t>dainty, delicate                                    </a:t>
            </a:r>
            <a:r>
              <a:rPr lang="en-US" altLang="zh-TW" sz="2500" dirty="0">
                <a:sym typeface="Wingdings"/>
              </a:rPr>
              <a:t>particular</a:t>
            </a:r>
            <a:endParaRPr lang="en-US" altLang="zh-TW" sz="2500" dirty="0"/>
          </a:p>
          <a:p>
            <a:r>
              <a:rPr lang="en-US" altLang="zh-TW" sz="2500" dirty="0"/>
              <a:t>precise, careful</a:t>
            </a:r>
          </a:p>
          <a:p>
            <a:r>
              <a:rPr lang="en-US" altLang="zh-TW" sz="2500" dirty="0"/>
              <a:t>agreeable, delightful</a:t>
            </a:r>
          </a:p>
          <a:p>
            <a:r>
              <a:rPr lang="en-US" altLang="zh-TW" sz="2500" dirty="0"/>
              <a:t>kind, thoughtful                                  </a:t>
            </a:r>
            <a:r>
              <a:rPr lang="en-US" altLang="zh-TW" sz="2500" dirty="0">
                <a:sym typeface="Wingdings"/>
              </a:rPr>
              <a:t>positive</a:t>
            </a:r>
            <a:endParaRPr lang="en-US" altLang="zh-TW" sz="2500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201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160</TotalTime>
  <Words>210</Words>
  <Application>Microsoft Office PowerPoint</Application>
  <PresentationFormat>寬螢幕</PresentationFormat>
  <Paragraphs>61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3" baseType="lpstr">
      <vt:lpstr>微軟正黑體</vt:lpstr>
      <vt:lpstr>Arial</vt:lpstr>
      <vt:lpstr>Trebuchet MS</vt:lpstr>
      <vt:lpstr>Wingdings</vt:lpstr>
      <vt:lpstr>Wingdings 3</vt:lpstr>
      <vt:lpstr>多面向</vt:lpstr>
      <vt:lpstr>Pejoration and Amelioration</vt:lpstr>
      <vt:lpstr>Pejoration</vt:lpstr>
      <vt:lpstr>Pejoration</vt:lpstr>
      <vt:lpstr>Amelioration</vt:lpstr>
      <vt:lpstr>Amelioration</vt:lpstr>
      <vt:lpstr>Amelioration</vt:lpstr>
      <vt:lpstr>Amelioration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Kimi Kuo</dc:creator>
  <cp:lastModifiedBy>Kimi Kuo</cp:lastModifiedBy>
  <cp:revision>10</cp:revision>
  <dcterms:created xsi:type="dcterms:W3CDTF">2015-05-06T07:47:51Z</dcterms:created>
  <dcterms:modified xsi:type="dcterms:W3CDTF">2015-05-07T18:06:28Z</dcterms:modified>
</cp:coreProperties>
</file>